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22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E5F0DE-3031-6341-8929-52F68F615399}" v="862" dt="2022-11-30T01:55:44.612"/>
    <p1510:client id="{773CCFAF-AA08-FAA4-0756-8C0BCFBEC122}" v="453" dt="2022-11-29T18:54:13.501"/>
    <p1510:client id="{AD8D50F5-795B-B9FB-E45E-5C36D04D1E95}" v="115" dt="2022-11-29T12:42:21.107"/>
    <p1510:client id="{E1BDB281-AF2F-FBF0-52B5-B07EA2EEF574}" v="925" dt="2022-11-29T02:21:44.1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>
        <p:scale>
          <a:sx n="95" d="100"/>
          <a:sy n="95" d="100"/>
        </p:scale>
        <p:origin x="14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2CBAA0-5E7E-4135-AA12-3D95D3FB0B0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2B1CDCD-4D5D-4B8F-A85B-72DE9C9758F5}">
      <dgm:prSet/>
      <dgm:spPr/>
      <dgm:t>
        <a:bodyPr/>
        <a:lstStyle/>
        <a:p>
          <a:r>
            <a:rPr lang="pt-BR"/>
            <a:t>Trabalho conjunto entre instituições para gerar desenvolvimento.</a:t>
          </a:r>
          <a:endParaRPr lang="en-US"/>
        </a:p>
      </dgm:t>
    </dgm:pt>
    <dgm:pt modelId="{53BA6845-7526-40DE-95C5-1328C1CC638F}" type="parTrans" cxnId="{688722BA-226D-473A-A6D8-B685EBBB814F}">
      <dgm:prSet/>
      <dgm:spPr/>
      <dgm:t>
        <a:bodyPr/>
        <a:lstStyle/>
        <a:p>
          <a:endParaRPr lang="en-US"/>
        </a:p>
      </dgm:t>
    </dgm:pt>
    <dgm:pt modelId="{B95B1C85-F1DE-41DB-B3C8-3BCBD25FFB0D}" type="sibTrans" cxnId="{688722BA-226D-473A-A6D8-B685EBBB814F}">
      <dgm:prSet/>
      <dgm:spPr/>
      <dgm:t>
        <a:bodyPr/>
        <a:lstStyle/>
        <a:p>
          <a:endParaRPr lang="en-US"/>
        </a:p>
      </dgm:t>
    </dgm:pt>
    <dgm:pt modelId="{3BD6811B-61AE-4F12-9FD0-BD58C7D3FFB5}">
      <dgm:prSet/>
      <dgm:spPr/>
      <dgm:t>
        <a:bodyPr/>
        <a:lstStyle/>
        <a:p>
          <a:r>
            <a:rPr lang="pt-BR"/>
            <a:t>Administração de riscos.</a:t>
          </a:r>
          <a:endParaRPr lang="en-US"/>
        </a:p>
      </dgm:t>
    </dgm:pt>
    <dgm:pt modelId="{0EF806CB-BD14-42ED-B3D9-C8F204898997}" type="parTrans" cxnId="{E01E25ED-F8B3-477E-8FC2-B1674D7B846E}">
      <dgm:prSet/>
      <dgm:spPr/>
      <dgm:t>
        <a:bodyPr/>
        <a:lstStyle/>
        <a:p>
          <a:endParaRPr lang="en-US"/>
        </a:p>
      </dgm:t>
    </dgm:pt>
    <dgm:pt modelId="{4F0D9DED-A32C-44ED-A8E6-F58E6FB6B1DF}" type="sibTrans" cxnId="{E01E25ED-F8B3-477E-8FC2-B1674D7B846E}">
      <dgm:prSet/>
      <dgm:spPr/>
      <dgm:t>
        <a:bodyPr/>
        <a:lstStyle/>
        <a:p>
          <a:endParaRPr lang="en-US"/>
        </a:p>
      </dgm:t>
    </dgm:pt>
    <dgm:pt modelId="{8A30CD82-A5DA-4568-9CB8-2785AF1A8512}">
      <dgm:prSet/>
      <dgm:spPr/>
      <dgm:t>
        <a:bodyPr/>
        <a:lstStyle/>
        <a:p>
          <a:r>
            <a:rPr lang="pt-BR"/>
            <a:t>IA como recurso para aumentar a inteligência humana.</a:t>
          </a:r>
          <a:endParaRPr lang="en-US"/>
        </a:p>
      </dgm:t>
    </dgm:pt>
    <dgm:pt modelId="{080A307B-3A33-4F00-B09B-516790C6371E}" type="parTrans" cxnId="{6E737C28-A432-4AB3-B3DD-5A95DDCDFDB1}">
      <dgm:prSet/>
      <dgm:spPr/>
      <dgm:t>
        <a:bodyPr/>
        <a:lstStyle/>
        <a:p>
          <a:endParaRPr lang="en-US"/>
        </a:p>
      </dgm:t>
    </dgm:pt>
    <dgm:pt modelId="{C26A2126-5834-45A8-B00D-815D5C166872}" type="sibTrans" cxnId="{6E737C28-A432-4AB3-B3DD-5A95DDCDFDB1}">
      <dgm:prSet/>
      <dgm:spPr/>
      <dgm:t>
        <a:bodyPr/>
        <a:lstStyle/>
        <a:p>
          <a:endParaRPr lang="en-US"/>
        </a:p>
      </dgm:t>
    </dgm:pt>
    <dgm:pt modelId="{09DD00EC-3D02-4891-9A4D-7992068F581E}" type="pres">
      <dgm:prSet presAssocID="{0F2CBAA0-5E7E-4135-AA12-3D95D3FB0B0E}" presName="root" presStyleCnt="0">
        <dgm:presLayoutVars>
          <dgm:dir/>
          <dgm:resizeHandles val="exact"/>
        </dgm:presLayoutVars>
      </dgm:prSet>
      <dgm:spPr/>
    </dgm:pt>
    <dgm:pt modelId="{051D9E7B-9FC9-463F-8B5E-A6B7F262B5EF}" type="pres">
      <dgm:prSet presAssocID="{22B1CDCD-4D5D-4B8F-A85B-72DE9C9758F5}" presName="compNode" presStyleCnt="0"/>
      <dgm:spPr/>
    </dgm:pt>
    <dgm:pt modelId="{2923F157-6F14-409B-B827-5BC72052F53A}" type="pres">
      <dgm:prSet presAssocID="{22B1CDCD-4D5D-4B8F-A85B-72DE9C9758F5}" presName="bgRect" presStyleLbl="bgShp" presStyleIdx="0" presStyleCnt="3"/>
      <dgm:spPr/>
    </dgm:pt>
    <dgm:pt modelId="{EC058A5A-2776-48AD-B9B6-EB1D5CAD6634}" type="pres">
      <dgm:prSet presAssocID="{22B1CDCD-4D5D-4B8F-A85B-72DE9C9758F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co"/>
        </a:ext>
      </dgm:extLst>
    </dgm:pt>
    <dgm:pt modelId="{8F640969-FE67-4831-B107-8C1AA1F2B60B}" type="pres">
      <dgm:prSet presAssocID="{22B1CDCD-4D5D-4B8F-A85B-72DE9C9758F5}" presName="spaceRect" presStyleCnt="0"/>
      <dgm:spPr/>
    </dgm:pt>
    <dgm:pt modelId="{2ECC2FBB-BC9C-4EBC-991D-F526299B4496}" type="pres">
      <dgm:prSet presAssocID="{22B1CDCD-4D5D-4B8F-A85B-72DE9C9758F5}" presName="parTx" presStyleLbl="revTx" presStyleIdx="0" presStyleCnt="3">
        <dgm:presLayoutVars>
          <dgm:chMax val="0"/>
          <dgm:chPref val="0"/>
        </dgm:presLayoutVars>
      </dgm:prSet>
      <dgm:spPr/>
    </dgm:pt>
    <dgm:pt modelId="{1EB3B1A6-4019-40B6-B209-3341434FA195}" type="pres">
      <dgm:prSet presAssocID="{B95B1C85-F1DE-41DB-B3C8-3BCBD25FFB0D}" presName="sibTrans" presStyleCnt="0"/>
      <dgm:spPr/>
    </dgm:pt>
    <dgm:pt modelId="{87F93401-FA78-4677-B691-6DB97C384942}" type="pres">
      <dgm:prSet presAssocID="{3BD6811B-61AE-4F12-9FD0-BD58C7D3FFB5}" presName="compNode" presStyleCnt="0"/>
      <dgm:spPr/>
    </dgm:pt>
    <dgm:pt modelId="{E3278198-8EE3-452E-AC1B-670D3CC7F6BE}" type="pres">
      <dgm:prSet presAssocID="{3BD6811B-61AE-4F12-9FD0-BD58C7D3FFB5}" presName="bgRect" presStyleLbl="bgShp" presStyleIdx="1" presStyleCnt="3"/>
      <dgm:spPr/>
    </dgm:pt>
    <dgm:pt modelId="{B3C1C09C-7046-4E13-BFFF-4CD841542518}" type="pres">
      <dgm:prSet presAssocID="{3BD6811B-61AE-4F12-9FD0-BD58C7D3FF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quia"/>
        </a:ext>
      </dgm:extLst>
    </dgm:pt>
    <dgm:pt modelId="{44B5F249-BC1F-4471-B0B0-BC0DF078EE08}" type="pres">
      <dgm:prSet presAssocID="{3BD6811B-61AE-4F12-9FD0-BD58C7D3FFB5}" presName="spaceRect" presStyleCnt="0"/>
      <dgm:spPr/>
    </dgm:pt>
    <dgm:pt modelId="{E552DAF1-69D3-4586-8B95-18E81EA33FF3}" type="pres">
      <dgm:prSet presAssocID="{3BD6811B-61AE-4F12-9FD0-BD58C7D3FFB5}" presName="parTx" presStyleLbl="revTx" presStyleIdx="1" presStyleCnt="3">
        <dgm:presLayoutVars>
          <dgm:chMax val="0"/>
          <dgm:chPref val="0"/>
        </dgm:presLayoutVars>
      </dgm:prSet>
      <dgm:spPr/>
    </dgm:pt>
    <dgm:pt modelId="{60E27676-2414-4F0B-A983-45551429033F}" type="pres">
      <dgm:prSet presAssocID="{4F0D9DED-A32C-44ED-A8E6-F58E6FB6B1DF}" presName="sibTrans" presStyleCnt="0"/>
      <dgm:spPr/>
    </dgm:pt>
    <dgm:pt modelId="{26FB6B82-380F-4E92-A1B5-428161D3A4DB}" type="pres">
      <dgm:prSet presAssocID="{8A30CD82-A5DA-4568-9CB8-2785AF1A8512}" presName="compNode" presStyleCnt="0"/>
      <dgm:spPr/>
    </dgm:pt>
    <dgm:pt modelId="{454305E4-2D4E-4C00-A5D4-684241023EA0}" type="pres">
      <dgm:prSet presAssocID="{8A30CD82-A5DA-4568-9CB8-2785AF1A8512}" presName="bgRect" presStyleLbl="bgShp" presStyleIdx="2" presStyleCnt="3"/>
      <dgm:spPr/>
    </dgm:pt>
    <dgm:pt modelId="{19255C9A-CF5E-4655-881C-BF4F53C70DC6}" type="pres">
      <dgm:prSet presAssocID="{8A30CD82-A5DA-4568-9CB8-2785AF1A85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FD92A2B-F0E8-44F6-ADAA-7B7B650574C2}" type="pres">
      <dgm:prSet presAssocID="{8A30CD82-A5DA-4568-9CB8-2785AF1A8512}" presName="spaceRect" presStyleCnt="0"/>
      <dgm:spPr/>
    </dgm:pt>
    <dgm:pt modelId="{8AEF4BFE-1FB1-4775-B22F-0B245A116B42}" type="pres">
      <dgm:prSet presAssocID="{8A30CD82-A5DA-4568-9CB8-2785AF1A851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70D7721-2814-4AFC-8E4F-BF3C4D8840AB}" type="presOf" srcId="{0F2CBAA0-5E7E-4135-AA12-3D95D3FB0B0E}" destId="{09DD00EC-3D02-4891-9A4D-7992068F581E}" srcOrd="0" destOrd="0" presId="urn:microsoft.com/office/officeart/2018/2/layout/IconVerticalSolidList"/>
    <dgm:cxn modelId="{6E737C28-A432-4AB3-B3DD-5A95DDCDFDB1}" srcId="{0F2CBAA0-5E7E-4135-AA12-3D95D3FB0B0E}" destId="{8A30CD82-A5DA-4568-9CB8-2785AF1A8512}" srcOrd="2" destOrd="0" parTransId="{080A307B-3A33-4F00-B09B-516790C6371E}" sibTransId="{C26A2126-5834-45A8-B00D-815D5C166872}"/>
    <dgm:cxn modelId="{4C1B2535-B2F0-45E9-B7F2-CB3B6A6A05F4}" type="presOf" srcId="{22B1CDCD-4D5D-4B8F-A85B-72DE9C9758F5}" destId="{2ECC2FBB-BC9C-4EBC-991D-F526299B4496}" srcOrd="0" destOrd="0" presId="urn:microsoft.com/office/officeart/2018/2/layout/IconVerticalSolidList"/>
    <dgm:cxn modelId="{E8DF9FAD-26ED-42B0-B9FD-157188ED5888}" type="presOf" srcId="{8A30CD82-A5DA-4568-9CB8-2785AF1A8512}" destId="{8AEF4BFE-1FB1-4775-B22F-0B245A116B42}" srcOrd="0" destOrd="0" presId="urn:microsoft.com/office/officeart/2018/2/layout/IconVerticalSolidList"/>
    <dgm:cxn modelId="{688722BA-226D-473A-A6D8-B685EBBB814F}" srcId="{0F2CBAA0-5E7E-4135-AA12-3D95D3FB0B0E}" destId="{22B1CDCD-4D5D-4B8F-A85B-72DE9C9758F5}" srcOrd="0" destOrd="0" parTransId="{53BA6845-7526-40DE-95C5-1328C1CC638F}" sibTransId="{B95B1C85-F1DE-41DB-B3C8-3BCBD25FFB0D}"/>
    <dgm:cxn modelId="{0D03A3D5-FCBB-47CB-9375-B1D5C04567CB}" type="presOf" srcId="{3BD6811B-61AE-4F12-9FD0-BD58C7D3FFB5}" destId="{E552DAF1-69D3-4586-8B95-18E81EA33FF3}" srcOrd="0" destOrd="0" presId="urn:microsoft.com/office/officeart/2018/2/layout/IconVerticalSolidList"/>
    <dgm:cxn modelId="{E01E25ED-F8B3-477E-8FC2-B1674D7B846E}" srcId="{0F2CBAA0-5E7E-4135-AA12-3D95D3FB0B0E}" destId="{3BD6811B-61AE-4F12-9FD0-BD58C7D3FFB5}" srcOrd="1" destOrd="0" parTransId="{0EF806CB-BD14-42ED-B3D9-C8F204898997}" sibTransId="{4F0D9DED-A32C-44ED-A8E6-F58E6FB6B1DF}"/>
    <dgm:cxn modelId="{D5CD9AD4-A65B-42AE-A81F-7E1A8BF1568E}" type="presParOf" srcId="{09DD00EC-3D02-4891-9A4D-7992068F581E}" destId="{051D9E7B-9FC9-463F-8B5E-A6B7F262B5EF}" srcOrd="0" destOrd="0" presId="urn:microsoft.com/office/officeart/2018/2/layout/IconVerticalSolidList"/>
    <dgm:cxn modelId="{D9EE118F-E4E3-468A-A061-1D18C3EF03F9}" type="presParOf" srcId="{051D9E7B-9FC9-463F-8B5E-A6B7F262B5EF}" destId="{2923F157-6F14-409B-B827-5BC72052F53A}" srcOrd="0" destOrd="0" presId="urn:microsoft.com/office/officeart/2018/2/layout/IconVerticalSolidList"/>
    <dgm:cxn modelId="{1D24F5BC-AACB-4BD3-8D64-744111A954AA}" type="presParOf" srcId="{051D9E7B-9FC9-463F-8B5E-A6B7F262B5EF}" destId="{EC058A5A-2776-48AD-B9B6-EB1D5CAD6634}" srcOrd="1" destOrd="0" presId="urn:microsoft.com/office/officeart/2018/2/layout/IconVerticalSolidList"/>
    <dgm:cxn modelId="{78073F70-79C0-4851-B8A8-1AFC54E5E68F}" type="presParOf" srcId="{051D9E7B-9FC9-463F-8B5E-A6B7F262B5EF}" destId="{8F640969-FE67-4831-B107-8C1AA1F2B60B}" srcOrd="2" destOrd="0" presId="urn:microsoft.com/office/officeart/2018/2/layout/IconVerticalSolidList"/>
    <dgm:cxn modelId="{3225BAA3-FCA2-46E3-B76F-DCA199D48EA7}" type="presParOf" srcId="{051D9E7B-9FC9-463F-8B5E-A6B7F262B5EF}" destId="{2ECC2FBB-BC9C-4EBC-991D-F526299B4496}" srcOrd="3" destOrd="0" presId="urn:microsoft.com/office/officeart/2018/2/layout/IconVerticalSolidList"/>
    <dgm:cxn modelId="{5B69D4B5-484B-42FF-84AE-B5017F3C2660}" type="presParOf" srcId="{09DD00EC-3D02-4891-9A4D-7992068F581E}" destId="{1EB3B1A6-4019-40B6-B209-3341434FA195}" srcOrd="1" destOrd="0" presId="urn:microsoft.com/office/officeart/2018/2/layout/IconVerticalSolidList"/>
    <dgm:cxn modelId="{E71109A4-343E-41BD-BA3C-6512FCBBFFAA}" type="presParOf" srcId="{09DD00EC-3D02-4891-9A4D-7992068F581E}" destId="{87F93401-FA78-4677-B691-6DB97C384942}" srcOrd="2" destOrd="0" presId="urn:microsoft.com/office/officeart/2018/2/layout/IconVerticalSolidList"/>
    <dgm:cxn modelId="{8CC81F11-05D0-4244-9A6C-3C15B8DB6A14}" type="presParOf" srcId="{87F93401-FA78-4677-B691-6DB97C384942}" destId="{E3278198-8EE3-452E-AC1B-670D3CC7F6BE}" srcOrd="0" destOrd="0" presId="urn:microsoft.com/office/officeart/2018/2/layout/IconVerticalSolidList"/>
    <dgm:cxn modelId="{7FC4DFB1-3A6D-4AAC-B2C1-6A9D1468FDD3}" type="presParOf" srcId="{87F93401-FA78-4677-B691-6DB97C384942}" destId="{B3C1C09C-7046-4E13-BFFF-4CD841542518}" srcOrd="1" destOrd="0" presId="urn:microsoft.com/office/officeart/2018/2/layout/IconVerticalSolidList"/>
    <dgm:cxn modelId="{9BB71BBA-58EF-441A-A525-E3DEEAF60DA0}" type="presParOf" srcId="{87F93401-FA78-4677-B691-6DB97C384942}" destId="{44B5F249-BC1F-4471-B0B0-BC0DF078EE08}" srcOrd="2" destOrd="0" presId="urn:microsoft.com/office/officeart/2018/2/layout/IconVerticalSolidList"/>
    <dgm:cxn modelId="{4E3D63CB-4F31-49ED-B9A3-443A1741FB59}" type="presParOf" srcId="{87F93401-FA78-4677-B691-6DB97C384942}" destId="{E552DAF1-69D3-4586-8B95-18E81EA33FF3}" srcOrd="3" destOrd="0" presId="urn:microsoft.com/office/officeart/2018/2/layout/IconVerticalSolidList"/>
    <dgm:cxn modelId="{E3F5865F-5E32-49CD-92D3-964C610DE763}" type="presParOf" srcId="{09DD00EC-3D02-4891-9A4D-7992068F581E}" destId="{60E27676-2414-4F0B-A983-45551429033F}" srcOrd="3" destOrd="0" presId="urn:microsoft.com/office/officeart/2018/2/layout/IconVerticalSolidList"/>
    <dgm:cxn modelId="{F8BC2380-FA4B-44B1-B3B4-C0FF0D6B86A4}" type="presParOf" srcId="{09DD00EC-3D02-4891-9A4D-7992068F581E}" destId="{26FB6B82-380F-4E92-A1B5-428161D3A4DB}" srcOrd="4" destOrd="0" presId="urn:microsoft.com/office/officeart/2018/2/layout/IconVerticalSolidList"/>
    <dgm:cxn modelId="{F24D2AFD-05E4-4012-A6E9-6F84C60F9291}" type="presParOf" srcId="{26FB6B82-380F-4E92-A1B5-428161D3A4DB}" destId="{454305E4-2D4E-4C00-A5D4-684241023EA0}" srcOrd="0" destOrd="0" presId="urn:microsoft.com/office/officeart/2018/2/layout/IconVerticalSolidList"/>
    <dgm:cxn modelId="{31304D22-755C-42BF-9959-9117E8331441}" type="presParOf" srcId="{26FB6B82-380F-4E92-A1B5-428161D3A4DB}" destId="{19255C9A-CF5E-4655-881C-BF4F53C70DC6}" srcOrd="1" destOrd="0" presId="urn:microsoft.com/office/officeart/2018/2/layout/IconVerticalSolidList"/>
    <dgm:cxn modelId="{87C651AF-61E9-4EB1-A30A-44BDCE7C7C0A}" type="presParOf" srcId="{26FB6B82-380F-4E92-A1B5-428161D3A4DB}" destId="{2FD92A2B-F0E8-44F6-ADAA-7B7B650574C2}" srcOrd="2" destOrd="0" presId="urn:microsoft.com/office/officeart/2018/2/layout/IconVerticalSolidList"/>
    <dgm:cxn modelId="{D4C4DDD7-010C-429F-BEB8-0AD428036F7F}" type="presParOf" srcId="{26FB6B82-380F-4E92-A1B5-428161D3A4DB}" destId="{8AEF4BFE-1FB1-4775-B22F-0B245A116B4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3F157-6F14-409B-B827-5BC72052F53A}">
      <dsp:nvSpPr>
        <dsp:cNvPr id="0" name=""/>
        <dsp:cNvSpPr/>
      </dsp:nvSpPr>
      <dsp:spPr>
        <a:xfrm>
          <a:off x="0" y="682"/>
          <a:ext cx="6572250" cy="15961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058A5A-2776-48AD-B9B6-EB1D5CAD6634}">
      <dsp:nvSpPr>
        <dsp:cNvPr id="0" name=""/>
        <dsp:cNvSpPr/>
      </dsp:nvSpPr>
      <dsp:spPr>
        <a:xfrm>
          <a:off x="482844" y="359822"/>
          <a:ext cx="877899" cy="877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C2FBB-BC9C-4EBC-991D-F526299B4496}">
      <dsp:nvSpPr>
        <dsp:cNvPr id="0" name=""/>
        <dsp:cNvSpPr/>
      </dsp:nvSpPr>
      <dsp:spPr>
        <a:xfrm>
          <a:off x="1843589" y="682"/>
          <a:ext cx="4728660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Trabalho conjunto entre instituições para gerar desenvolvimento.</a:t>
          </a:r>
          <a:endParaRPr lang="en-US" sz="2500" kern="1200"/>
        </a:p>
      </dsp:txBody>
      <dsp:txXfrm>
        <a:off x="1843589" y="682"/>
        <a:ext cx="4728660" cy="1596181"/>
      </dsp:txXfrm>
    </dsp:sp>
    <dsp:sp modelId="{E3278198-8EE3-452E-AC1B-670D3CC7F6BE}">
      <dsp:nvSpPr>
        <dsp:cNvPr id="0" name=""/>
        <dsp:cNvSpPr/>
      </dsp:nvSpPr>
      <dsp:spPr>
        <a:xfrm>
          <a:off x="0" y="1995909"/>
          <a:ext cx="6572250" cy="15961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1C09C-7046-4E13-BFFF-4CD841542518}">
      <dsp:nvSpPr>
        <dsp:cNvPr id="0" name=""/>
        <dsp:cNvSpPr/>
      </dsp:nvSpPr>
      <dsp:spPr>
        <a:xfrm>
          <a:off x="482844" y="2355050"/>
          <a:ext cx="877899" cy="8778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2DAF1-69D3-4586-8B95-18E81EA33FF3}">
      <dsp:nvSpPr>
        <dsp:cNvPr id="0" name=""/>
        <dsp:cNvSpPr/>
      </dsp:nvSpPr>
      <dsp:spPr>
        <a:xfrm>
          <a:off x="1843589" y="1995909"/>
          <a:ext cx="4728660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Administração de riscos.</a:t>
          </a:r>
          <a:endParaRPr lang="en-US" sz="2500" kern="1200"/>
        </a:p>
      </dsp:txBody>
      <dsp:txXfrm>
        <a:off x="1843589" y="1995909"/>
        <a:ext cx="4728660" cy="1596181"/>
      </dsp:txXfrm>
    </dsp:sp>
    <dsp:sp modelId="{454305E4-2D4E-4C00-A5D4-684241023EA0}">
      <dsp:nvSpPr>
        <dsp:cNvPr id="0" name=""/>
        <dsp:cNvSpPr/>
      </dsp:nvSpPr>
      <dsp:spPr>
        <a:xfrm>
          <a:off x="0" y="3991136"/>
          <a:ext cx="6572250" cy="15961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55C9A-CF5E-4655-881C-BF4F53C70DC6}">
      <dsp:nvSpPr>
        <dsp:cNvPr id="0" name=""/>
        <dsp:cNvSpPr/>
      </dsp:nvSpPr>
      <dsp:spPr>
        <a:xfrm>
          <a:off x="482844" y="4350277"/>
          <a:ext cx="877899" cy="8778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EF4BFE-1FB1-4775-B22F-0B245A116B42}">
      <dsp:nvSpPr>
        <dsp:cNvPr id="0" name=""/>
        <dsp:cNvSpPr/>
      </dsp:nvSpPr>
      <dsp:spPr>
        <a:xfrm>
          <a:off x="1843589" y="3991136"/>
          <a:ext cx="4728660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IA como recurso para aumentar a inteligência humana.</a:t>
          </a:r>
          <a:endParaRPr lang="en-US" sz="2500" kern="1200"/>
        </a:p>
      </dsp:txBody>
      <dsp:txXfrm>
        <a:off x="1843589" y="3991136"/>
        <a:ext cx="4728660" cy="15961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427E5-FB14-4346-97B7-2C1DEFBA3F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B9A5F7F-32BA-1C45-8B0C-AE778DFEDB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8965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427E5-FB14-4346-97B7-2C1DEFBA3F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5F7F-32BA-1C45-8B0C-AE778DFEDB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456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427E5-FB14-4346-97B7-2C1DEFBA3F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5F7F-32BA-1C45-8B0C-AE778DFEDB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830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427E5-FB14-4346-97B7-2C1DEFBA3F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5F7F-32BA-1C45-8B0C-AE778DFEDB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27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D4427E5-FB14-4346-97B7-2C1DEFBA3F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pt-B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B9A5F7F-32BA-1C45-8B0C-AE778DFEDB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184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427E5-FB14-4346-97B7-2C1DEFBA3F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5F7F-32BA-1C45-8B0C-AE778DFEDB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896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427E5-FB14-4346-97B7-2C1DEFBA3F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5F7F-32BA-1C45-8B0C-AE778DFEDB64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017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427E5-FB14-4346-97B7-2C1DEFBA3F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5F7F-32BA-1C45-8B0C-AE778DFEDB64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4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427E5-FB14-4346-97B7-2C1DEFBA3F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5F7F-32BA-1C45-8B0C-AE778DFEDB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804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427E5-FB14-4346-97B7-2C1DEFBA3F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5F7F-32BA-1C45-8B0C-AE778DFEDB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314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427E5-FB14-4346-97B7-2C1DEFBA3FD5}" type="datetimeFigureOut">
              <a:rPr lang="pt-BR" smtClean="0"/>
              <a:t>27/11/2022</a:t>
            </a:fld>
            <a:endParaRPr lang="pt-B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5F7F-32BA-1C45-8B0C-AE778DFEDB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38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D4427E5-FB14-4346-97B7-2C1DEFBA3FD5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B9A5F7F-32BA-1C45-8B0C-AE778DFEDB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31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3" r:id="rId1"/>
    <p:sldLayoutId id="2147484124" r:id="rId2"/>
    <p:sldLayoutId id="2147484125" r:id="rId3"/>
    <p:sldLayoutId id="2147484126" r:id="rId4"/>
    <p:sldLayoutId id="2147484127" r:id="rId5"/>
    <p:sldLayoutId id="2147484128" r:id="rId6"/>
    <p:sldLayoutId id="2147484129" r:id="rId7"/>
    <p:sldLayoutId id="2147484130" r:id="rId8"/>
    <p:sldLayoutId id="2147484131" r:id="rId9"/>
    <p:sldLayoutId id="2147484132" r:id="rId10"/>
    <p:sldLayoutId id="21474841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DF3BDB2-0586-430E-811A-74BAFDEE6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21E305B-0351-4E03-8C1B-F23D3A346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52" y="928117"/>
            <a:ext cx="6629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34">
            <a:extLst>
              <a:ext uri="{FF2B5EF4-FFF2-40B4-BE49-F238E27FC236}">
                <a16:creationId xmlns:a16="http://schemas.microsoft.com/office/drawing/2014/main" id="{3C848660-F9C2-4F86-A218-6AE0FB4CC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1336" y="1110053"/>
            <a:ext cx="6630506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573266-D1D4-9E46-AADB-A2A7ED690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1376" y="1432223"/>
            <a:ext cx="6057144" cy="3357976"/>
          </a:xfrm>
        </p:spPr>
        <p:txBody>
          <a:bodyPr>
            <a:normAutofit/>
          </a:bodyPr>
          <a:lstStyle/>
          <a:p>
            <a:r>
              <a:rPr lang="pt-BR" sz="8000" dirty="0"/>
              <a:t>Futuro da inteligência artificial</a:t>
            </a:r>
          </a:p>
        </p:txBody>
      </p:sp>
      <p:sp>
        <p:nvSpPr>
          <p:cNvPr id="1044" name="Rectangle 1036">
            <a:extLst>
              <a:ext uri="{FF2B5EF4-FFF2-40B4-BE49-F238E27FC236}">
                <a16:creationId xmlns:a16="http://schemas.microsoft.com/office/drawing/2014/main" id="{5CABD882-B7CE-4433-B509-99205DB70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52" y="5780565"/>
            <a:ext cx="6629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5" name="Group 1038">
            <a:extLst>
              <a:ext uri="{FF2B5EF4-FFF2-40B4-BE49-F238E27FC236}">
                <a16:creationId xmlns:a16="http://schemas.microsoft.com/office/drawing/2014/main" id="{49F6A645-6137-4F43-8E88-D91CC337D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046" name="Oval 1039">
              <a:extLst>
                <a:ext uri="{FF2B5EF4-FFF2-40B4-BE49-F238E27FC236}">
                  <a16:creationId xmlns:a16="http://schemas.microsoft.com/office/drawing/2014/main" id="{3A2C783A-4EEE-481B-815A-A1BB14F4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47" name="Oval 1040">
              <a:extLst>
                <a:ext uri="{FF2B5EF4-FFF2-40B4-BE49-F238E27FC236}">
                  <a16:creationId xmlns:a16="http://schemas.microsoft.com/office/drawing/2014/main" id="{A0186437-0053-4886-B612-804E4DC90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9516F4BA-E064-F34F-9F7D-1AC36D706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8490" y="4495191"/>
            <a:ext cx="6319595" cy="1533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>
                <a:solidFill>
                  <a:srgbClr val="000000"/>
                </a:solidFill>
              </a:rPr>
              <a:t>João Victor </a:t>
            </a:r>
            <a:r>
              <a:rPr lang="pt-BR" sz="2000" dirty="0" err="1">
                <a:solidFill>
                  <a:srgbClr val="000000"/>
                </a:solidFill>
              </a:rPr>
              <a:t>Pazotti</a:t>
            </a:r>
          </a:p>
          <a:p>
            <a:r>
              <a:rPr lang="pt-BR" sz="2000" dirty="0">
                <a:solidFill>
                  <a:srgbClr val="000000"/>
                </a:solidFill>
              </a:rPr>
              <a:t>Luiz Eduardo Santoro</a:t>
            </a:r>
          </a:p>
          <a:p>
            <a:r>
              <a:rPr lang="pt-BR" sz="2000" dirty="0">
                <a:solidFill>
                  <a:srgbClr val="000000"/>
                </a:solidFill>
              </a:rPr>
              <a:t>Thiago </a:t>
            </a:r>
            <a:r>
              <a:rPr lang="pt-BR" sz="2000" dirty="0" err="1">
                <a:solidFill>
                  <a:srgbClr val="000000"/>
                </a:solidFill>
              </a:rPr>
              <a:t>Hampl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3FE882-A5F3-1D42-A4AF-74CCF8539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3915" y="1707675"/>
            <a:ext cx="3416725" cy="337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91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379F86-8870-EF4F-904D-AC4BB2477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/>
              <a:t>CONSIDERAÇÕES GLOBAIS</a:t>
            </a:r>
            <a:endParaRPr lang="pt-BR">
              <a:latin typeface="Rockwell Condensed"/>
            </a:endParaRP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09FC0E8F-3625-4C82-E4DF-41C55AAE6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436" r="1" b="2816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F416D3-883D-6D46-9C76-983D800E5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3540" y="2395540"/>
            <a:ext cx="4632031" cy="64060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Implicações da Inteligência Artificial em Relações Internacionais.</a:t>
            </a:r>
          </a:p>
          <a:p>
            <a:pPr>
              <a:buClr>
                <a:srgbClr val="9E3611"/>
              </a:buClr>
            </a:pPr>
            <a:r>
              <a:rPr lang="pt-BR"/>
              <a:t>Parcerias entre diferentes governos na Evolução da AI.</a:t>
            </a:r>
          </a:p>
          <a:p>
            <a:pPr>
              <a:buClr>
                <a:srgbClr val="9E3611"/>
              </a:buClr>
            </a:pPr>
            <a:r>
              <a:rPr lang="pt-BR"/>
              <a:t>Agentes Autônomos na área da </a:t>
            </a:r>
            <a:r>
              <a:rPr lang="pt-BR" err="1"/>
              <a:t>Cybersegurança</a:t>
            </a:r>
          </a:p>
          <a:p>
            <a:pPr>
              <a:buClr>
                <a:srgbClr val="9E3611"/>
              </a:buClr>
            </a:pPr>
            <a:r>
              <a:rPr lang="pt-BR"/>
              <a:t>Automatizar Armamentos</a:t>
            </a:r>
          </a:p>
          <a:p>
            <a:pPr marL="0" indent="0">
              <a:buClr>
                <a:srgbClr val="D34817">
                  <a:lumMod val="75000"/>
                </a:srgbClr>
              </a:buClr>
              <a:buNone/>
            </a:pPr>
            <a:endParaRPr lang="pt-BR"/>
          </a:p>
          <a:p>
            <a:pPr>
              <a:buClr>
                <a:srgbClr val="9E3611"/>
              </a:buClr>
            </a:pPr>
            <a:endParaRPr lang="pt-BR"/>
          </a:p>
          <a:p>
            <a:pPr marL="0" indent="0">
              <a:buClr>
                <a:srgbClr val="9E3611"/>
              </a:buClr>
              <a:buNone/>
            </a:pPr>
            <a:endParaRPr lang="pt-BR"/>
          </a:p>
          <a:p>
            <a:pPr marL="0" indent="0">
              <a:buClr>
                <a:srgbClr val="D34817">
                  <a:lumMod val="75000"/>
                </a:srgbClr>
              </a:buClr>
              <a:buNone/>
            </a:pPr>
            <a:endParaRPr lang="pt-BR"/>
          </a:p>
          <a:p>
            <a:pPr marL="0" indent="0">
              <a:buClr>
                <a:srgbClr val="D34817">
                  <a:lumMod val="75000"/>
                </a:srgbClr>
              </a:buClr>
              <a:buNone/>
            </a:pPr>
            <a:endParaRPr lang="pt-BR"/>
          </a:p>
          <a:p>
            <a:pPr>
              <a:buClr>
                <a:srgbClr val="9E3611"/>
              </a:buClr>
            </a:pPr>
            <a:endParaRPr lang="pt-BR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625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55C95E-0411-CC42-943B-B8644F88E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4000"/>
              <a:t>conclusÃO</a:t>
            </a:r>
            <a:endParaRPr lang="pt-BR" sz="4000">
              <a:latin typeface="Rockwell Condensed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9A1A23DF-C1D1-50CE-070C-BAD55AA13C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5663387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5361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7" name="Rectangle 205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8" name="Rectangle 205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9" name="Rectangle 205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0" name="Rectangle 206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6BCC56-DB43-D149-AE42-61083ACF5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/>
              <a:t>importância da inteligência artificial</a:t>
            </a:r>
            <a:endParaRPr lang="pt-BR" dirty="0"/>
          </a:p>
        </p:txBody>
      </p:sp>
      <p:pic>
        <p:nvPicPr>
          <p:cNvPr id="2050" name="Picture 2" descr="Inteligência Artificial: o guia completo sobre o assunto! - TOTVS">
            <a:extLst>
              <a:ext uri="{FF2B5EF4-FFF2-40B4-BE49-F238E27FC236}">
                <a16:creationId xmlns:a16="http://schemas.microsoft.com/office/drawing/2014/main" id="{5A7B19F0-8036-434B-A64C-B3D0990DB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2" b="-2"/>
          <a:stretch/>
        </p:blipFill>
        <p:spPr bwMode="auto">
          <a:xfrm>
            <a:off x="1007196" y="2265037"/>
            <a:ext cx="5088800" cy="39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74F568-D453-EC4F-A0CB-E56BE329F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216" y="2320412"/>
            <a:ext cx="4632031" cy="3851787"/>
          </a:xfrm>
        </p:spPr>
        <p:txBody>
          <a:bodyPr anchor="ctr">
            <a:normAutofit/>
          </a:bodyPr>
          <a:lstStyle/>
          <a:p>
            <a:r>
              <a:rPr lang="pt-BR" sz="2400" dirty="0"/>
              <a:t>Veículos inteligentes</a:t>
            </a:r>
          </a:p>
          <a:p>
            <a:pPr marL="0" indent="0">
              <a:buNone/>
            </a:pPr>
            <a:endParaRPr lang="pt-BR" sz="2400" dirty="0"/>
          </a:p>
          <a:p>
            <a:r>
              <a:rPr lang="pt-BR" sz="2400" dirty="0"/>
              <a:t>Prédios inteligentes</a:t>
            </a:r>
          </a:p>
          <a:p>
            <a:pPr marL="0" indent="0">
              <a:buNone/>
            </a:pPr>
            <a:endParaRPr lang="pt-BR" sz="2400" dirty="0"/>
          </a:p>
          <a:p>
            <a:r>
              <a:rPr lang="pt-BR" sz="2400" dirty="0"/>
              <a:t>Medicina inteligente</a:t>
            </a:r>
          </a:p>
          <a:p>
            <a:pPr marL="0" indent="0">
              <a:buNone/>
            </a:pPr>
            <a:endParaRPr lang="pt-BR" sz="2400" dirty="0"/>
          </a:p>
          <a:p>
            <a:r>
              <a:rPr lang="pt-BR" sz="2400" dirty="0"/>
              <a:t>Governo inteligente</a:t>
            </a:r>
          </a:p>
        </p:txBody>
      </p:sp>
      <p:sp>
        <p:nvSpPr>
          <p:cNvPr id="2101" name="Oval 206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102" name="Oval 206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1D6E270-212F-4D4F-AE06-123E39D14FA6}"/>
              </a:ext>
            </a:extLst>
          </p:cNvPr>
          <p:cNvSpPr/>
          <p:nvPr/>
        </p:nvSpPr>
        <p:spPr>
          <a:xfrm>
            <a:off x="5974813" y="3244334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pt-BR">
                <a:solidFill>
                  <a:srgbClr val="000000"/>
                </a:solidFill>
              </a:rPr>
              <a:t> </a:t>
            </a:r>
            <a:r>
              <a:rPr lang="pt-BR"/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912671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F71F72-D669-714A-B352-BD3E81816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 dirty="0"/>
              <a:t>Estado atual e projeção da inteligência artificial</a:t>
            </a:r>
          </a:p>
        </p:txBody>
      </p:sp>
      <p:pic>
        <p:nvPicPr>
          <p:cNvPr id="3074" name="Picture 2" descr="Inteligência Artificial “prevê” que seres humanos se tornarão ciborgues no  futuro (VÍDEO) | History Channel">
            <a:extLst>
              <a:ext uri="{FF2B5EF4-FFF2-40B4-BE49-F238E27FC236}">
                <a16:creationId xmlns:a16="http://schemas.microsoft.com/office/drawing/2014/main" id="{31765EDC-D25F-014B-A8CA-F2DFE91C0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r="11617" b="1"/>
          <a:stretch/>
        </p:blipFill>
        <p:spPr bwMode="auto">
          <a:xfrm>
            <a:off x="1007196" y="2265037"/>
            <a:ext cx="5088800" cy="39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53F584-FCF4-3449-AD16-1DF22EA77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216" y="2320412"/>
            <a:ext cx="4632031" cy="38517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Progresso na área de </a:t>
            </a:r>
            <a:r>
              <a:rPr lang="pt-BR" i="1" dirty="0" err="1"/>
              <a:t>Narrow</a:t>
            </a:r>
            <a:r>
              <a:rPr lang="pt-BR" dirty="0"/>
              <a:t> AI</a:t>
            </a:r>
          </a:p>
          <a:p>
            <a:r>
              <a:rPr lang="pt-BR" dirty="0"/>
              <a:t>General AI</a:t>
            </a:r>
          </a:p>
          <a:p>
            <a:r>
              <a:rPr lang="pt-BR" dirty="0"/>
              <a:t>Tabu das máquinas </a:t>
            </a:r>
            <a:r>
              <a:rPr lang="pt-BR" dirty="0" err="1"/>
              <a:t>super</a:t>
            </a:r>
            <a:r>
              <a:rPr lang="pt-BR" dirty="0"/>
              <a:t> inteligentes</a:t>
            </a:r>
          </a:p>
        </p:txBody>
      </p:sp>
      <p:sp>
        <p:nvSpPr>
          <p:cNvPr id="3087" name="Oval 308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089" name="Oval 308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92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69F150-7C9E-FC43-872A-FFD339B08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382165"/>
            <a:ext cx="4869179" cy="1517984"/>
          </a:xfrm>
        </p:spPr>
        <p:txBody>
          <a:bodyPr>
            <a:normAutofit/>
          </a:bodyPr>
          <a:lstStyle/>
          <a:p>
            <a:r>
              <a:rPr lang="pt-BR" sz="4800">
                <a:solidFill>
                  <a:srgbClr val="000000"/>
                </a:solidFill>
              </a:rPr>
              <a:t>Aplicações para o bem público</a:t>
            </a:r>
          </a:p>
        </p:txBody>
      </p:sp>
      <p:pic>
        <p:nvPicPr>
          <p:cNvPr id="8" name="Picture 7" descr="Cérebro feito de bolas amarelas">
            <a:extLst>
              <a:ext uri="{FF2B5EF4-FFF2-40B4-BE49-F238E27FC236}">
                <a16:creationId xmlns:a16="http://schemas.microsoft.com/office/drawing/2014/main" id="{B1B256D4-5863-43C7-313C-C14DE2948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14" r="15975" b="-1"/>
          <a:stretch/>
        </p:blipFill>
        <p:spPr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69129F-BD8C-274B-B967-EAE1082EC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545" y="3007389"/>
            <a:ext cx="4869179" cy="3065865"/>
          </a:xfrm>
        </p:spPr>
        <p:txBody>
          <a:bodyPr anchor="t">
            <a:normAutofit/>
          </a:bodyPr>
          <a:lstStyle/>
          <a:p>
            <a:r>
              <a:rPr lang="pt-BR" sz="1800" dirty="0">
                <a:solidFill>
                  <a:srgbClr val="000000"/>
                </a:solidFill>
              </a:rPr>
              <a:t>Inteligência artificial como meio de resolver ineficiências e desafios globais</a:t>
            </a:r>
          </a:p>
          <a:p>
            <a:r>
              <a:rPr lang="pt-BR" sz="1800" dirty="0">
                <a:solidFill>
                  <a:srgbClr val="000000"/>
                </a:solidFill>
              </a:rPr>
              <a:t>Saúde, transporte, ambiente, migração animal e inclusão econômica.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AutoShape 4" descr="Patrick J. McGovern Foundation invests in AI for public good | InfoWorld">
            <a:extLst>
              <a:ext uri="{FF2B5EF4-FFF2-40B4-BE49-F238E27FC236}">
                <a16:creationId xmlns:a16="http://schemas.microsoft.com/office/drawing/2014/main" id="{AE5DA2F3-F06E-CB41-9EF9-6C03574D3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952625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94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32A8F-32F9-4640-AEE9-851BB74DE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Rockwell Condensed"/>
              </a:rPr>
              <a:t>Ia no governo federal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7711DB-39F6-9640-A51D-13516049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12548"/>
            <a:ext cx="10058400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Melhorar serviços públicos</a:t>
            </a:r>
          </a:p>
          <a:p>
            <a:pPr marL="0" indent="0">
              <a:buClr>
                <a:srgbClr val="9E3611"/>
              </a:buClr>
              <a:buNone/>
            </a:pPr>
            <a:endParaRPr lang="pt-BR" dirty="0">
              <a:ea typeface="+mn-lt"/>
              <a:cs typeface="+mn-lt"/>
            </a:endParaRPr>
          </a:p>
          <a:p>
            <a:pPr>
              <a:buClr>
                <a:srgbClr val="9E3611"/>
              </a:buClr>
            </a:pPr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CF4CB18-FF95-4353-316C-4DE5708A276F}"/>
              </a:ext>
            </a:extLst>
          </p:cNvPr>
          <p:cNvGrpSpPr/>
          <p:nvPr/>
        </p:nvGrpSpPr>
        <p:grpSpPr>
          <a:xfrm>
            <a:off x="1299479" y="3013729"/>
            <a:ext cx="2041584" cy="258793"/>
            <a:chOff x="1308340" y="3004868"/>
            <a:chExt cx="2041584" cy="258793"/>
          </a:xfrm>
        </p:grpSpPr>
        <p:sp>
          <p:nvSpPr>
            <p:cNvPr id="5" name="Seta: para Cima 4">
              <a:extLst>
                <a:ext uri="{FF2B5EF4-FFF2-40B4-BE49-F238E27FC236}">
                  <a16:creationId xmlns:a16="http://schemas.microsoft.com/office/drawing/2014/main" id="{A77EBF79-9841-1CE5-307C-6EF41A539203}"/>
                </a:ext>
              </a:extLst>
            </p:cNvPr>
            <p:cNvSpPr/>
            <p:nvPr/>
          </p:nvSpPr>
          <p:spPr>
            <a:xfrm>
              <a:off x="1308340" y="3004869"/>
              <a:ext cx="129396" cy="25879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Seta: para Cima 5">
              <a:extLst>
                <a:ext uri="{FF2B5EF4-FFF2-40B4-BE49-F238E27FC236}">
                  <a16:creationId xmlns:a16="http://schemas.microsoft.com/office/drawing/2014/main" id="{A8CA14C7-5517-A670-EFF2-D15D0A25835C}"/>
                </a:ext>
              </a:extLst>
            </p:cNvPr>
            <p:cNvSpPr/>
            <p:nvPr/>
          </p:nvSpPr>
          <p:spPr>
            <a:xfrm>
              <a:off x="3220528" y="3004868"/>
              <a:ext cx="129396" cy="25879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AD5E1765-D374-822E-11BC-CCC7953FC3C3}"/>
              </a:ext>
            </a:extLst>
          </p:cNvPr>
          <p:cNvSpPr txBox="1"/>
          <p:nvPr/>
        </p:nvSpPr>
        <p:spPr>
          <a:xfrm>
            <a:off x="8045302" y="-1027815"/>
            <a:ext cx="33226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96A3E01-C9A4-265C-E854-9723D9BE04D1}"/>
              </a:ext>
            </a:extLst>
          </p:cNvPr>
          <p:cNvSpPr txBox="1">
            <a:spLocks/>
          </p:cNvSpPr>
          <p:nvPr/>
        </p:nvSpPr>
        <p:spPr>
          <a:xfrm>
            <a:off x="1069848" y="2139121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/>
          </a:p>
          <a:p>
            <a:pPr>
              <a:buClr>
                <a:srgbClr val="9E3611"/>
              </a:buClr>
            </a:pPr>
            <a:r>
              <a:rPr lang="pt-BR" dirty="0"/>
              <a:t>Depende da agência governamental</a:t>
            </a:r>
          </a:p>
          <a:p>
            <a:pPr>
              <a:buClr>
                <a:srgbClr val="9E3611"/>
              </a:buClr>
            </a:pPr>
            <a:endParaRPr lang="pt-BR" dirty="0">
              <a:ea typeface="+mn-lt"/>
              <a:cs typeface="+mn-lt"/>
            </a:endParaRPr>
          </a:p>
          <a:p>
            <a:pPr>
              <a:buClr>
                <a:srgbClr val="9E3611"/>
              </a:buClr>
            </a:pPr>
            <a:endParaRPr lang="pt-BR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D140FE7-A34E-E180-7BA1-4E832BCB6C72}"/>
              </a:ext>
            </a:extLst>
          </p:cNvPr>
          <p:cNvSpPr txBox="1">
            <a:spLocks/>
          </p:cNvSpPr>
          <p:nvPr/>
        </p:nvSpPr>
        <p:spPr>
          <a:xfrm>
            <a:off x="1071619" y="2575063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/>
          </a:p>
          <a:p>
            <a:pPr>
              <a:buClr>
                <a:srgbClr val="9E3611"/>
              </a:buClr>
            </a:pPr>
            <a:r>
              <a:rPr lang="pt-BR" dirty="0"/>
              <a:t>  Investimento =   Implementação em serviços</a:t>
            </a:r>
          </a:p>
          <a:p>
            <a:pPr>
              <a:buClr>
                <a:srgbClr val="9E3611"/>
              </a:buClr>
            </a:pPr>
            <a:endParaRPr lang="pt-BR" dirty="0">
              <a:ea typeface="+mn-lt"/>
              <a:cs typeface="+mn-lt"/>
            </a:endParaRPr>
          </a:p>
          <a:p>
            <a:pPr>
              <a:buClr>
                <a:srgbClr val="9E3611"/>
              </a:buClr>
            </a:pPr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F16CC88-B377-E819-EDBE-F407A3741E56}"/>
              </a:ext>
            </a:extLst>
          </p:cNvPr>
          <p:cNvSpPr txBox="1">
            <a:spLocks/>
          </p:cNvSpPr>
          <p:nvPr/>
        </p:nvSpPr>
        <p:spPr>
          <a:xfrm>
            <a:off x="1071619" y="301808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/>
          </a:p>
          <a:p>
            <a:pPr>
              <a:buClr>
                <a:srgbClr val="9E3611"/>
              </a:buClr>
            </a:pPr>
            <a:r>
              <a:rPr lang="pt-BR" dirty="0">
                <a:ea typeface="+mn-lt"/>
                <a:cs typeface="+mn-lt"/>
              </a:rPr>
              <a:t>“</a:t>
            </a:r>
            <a:r>
              <a:rPr lang="pt-BR" dirty="0" err="1">
                <a:ea typeface="+mn-lt"/>
                <a:cs typeface="+mn-lt"/>
              </a:rPr>
              <a:t>Education</a:t>
            </a:r>
            <a:r>
              <a:rPr lang="pt-BR" dirty="0">
                <a:ea typeface="+mn-lt"/>
                <a:cs typeface="+mn-lt"/>
              </a:rPr>
              <a:t> </a:t>
            </a:r>
            <a:r>
              <a:rPr lang="pt-BR" dirty="0" err="1">
                <a:ea typeface="+mn-lt"/>
                <a:cs typeface="+mn-lt"/>
              </a:rPr>
              <a:t>Dominance</a:t>
            </a:r>
            <a:r>
              <a:rPr lang="pt-BR" dirty="0">
                <a:ea typeface="+mn-lt"/>
                <a:cs typeface="+mn-lt"/>
              </a:rPr>
              <a:t>”</a:t>
            </a:r>
          </a:p>
          <a:p>
            <a:pPr>
              <a:buClr>
                <a:srgbClr val="9E3611"/>
              </a:buClr>
            </a:pPr>
            <a:endParaRPr lang="pt-BR" dirty="0"/>
          </a:p>
        </p:txBody>
      </p:sp>
      <p:pic>
        <p:nvPicPr>
          <p:cNvPr id="12" name="Imagem 12" descr="Diagrama&#10;&#10;Descrição gerada automaticamente">
            <a:extLst>
              <a:ext uri="{FF2B5EF4-FFF2-40B4-BE49-F238E27FC236}">
                <a16:creationId xmlns:a16="http://schemas.microsoft.com/office/drawing/2014/main" id="{81AA7576-BAEC-4585-C1B6-EFD96C356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241" y="1936873"/>
            <a:ext cx="4816548" cy="296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8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528CA-BB55-7A4B-AC33-CD66643A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Regulação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15E393-58BB-B64D-B403-B1D46C520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50524"/>
            <a:ext cx="10058400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Integração de IA em produtos</a:t>
            </a:r>
          </a:p>
          <a:p>
            <a:pPr>
              <a:buClr>
                <a:srgbClr val="9E3611"/>
              </a:buClr>
            </a:pPr>
            <a:endParaRPr lang="pt-BR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A23E16C-1E56-E8CA-E714-9246703DABF1}"/>
              </a:ext>
            </a:extLst>
          </p:cNvPr>
          <p:cNvSpPr txBox="1">
            <a:spLocks/>
          </p:cNvSpPr>
          <p:nvPr/>
        </p:nvSpPr>
        <p:spPr>
          <a:xfrm>
            <a:off x="1071620" y="3002505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/>
          </a:p>
          <a:p>
            <a:pPr>
              <a:buClr>
                <a:srgbClr val="9E3611"/>
              </a:buClr>
            </a:pPr>
            <a:r>
              <a:rPr lang="pt-BR"/>
              <a:t>Ambientes de testagem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E441FDD-986A-266F-4521-27E20ED12F54}"/>
              </a:ext>
            </a:extLst>
          </p:cNvPr>
          <p:cNvSpPr txBox="1">
            <a:spLocks/>
          </p:cNvSpPr>
          <p:nvPr/>
        </p:nvSpPr>
        <p:spPr>
          <a:xfrm>
            <a:off x="1071620" y="2669473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pPr>
              <a:buClr>
                <a:srgbClr val="9E3611"/>
              </a:buClr>
            </a:pPr>
            <a:r>
              <a:rPr lang="pt-BR"/>
              <a:t>Regulações x Inovação</a:t>
            </a:r>
            <a:endParaRPr lang="en-US"/>
          </a:p>
          <a:p>
            <a:pPr>
              <a:buClr>
                <a:srgbClr val="9E3611"/>
              </a:buClr>
            </a:pPr>
            <a:endParaRPr lang="pt-BR"/>
          </a:p>
          <a:p>
            <a:pPr marL="0" indent="0">
              <a:buClr>
                <a:srgbClr val="9E3611"/>
              </a:buClr>
              <a:buNone/>
            </a:pPr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6B9F854-A37D-5DF7-5189-D5704AD3D46D}"/>
              </a:ext>
            </a:extLst>
          </p:cNvPr>
          <p:cNvSpPr txBox="1">
            <a:spLocks/>
          </p:cNvSpPr>
          <p:nvPr/>
        </p:nvSpPr>
        <p:spPr>
          <a:xfrm>
            <a:off x="1071619" y="1973162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/>
          </a:p>
          <a:p>
            <a:pPr>
              <a:buClr>
                <a:srgbClr val="9E3611"/>
              </a:buClr>
            </a:pPr>
            <a:r>
              <a:rPr lang="pt-BR"/>
              <a:t>Risco que diminui x Risco que pode trazer</a:t>
            </a:r>
          </a:p>
          <a:p>
            <a:pPr>
              <a:buClr>
                <a:srgbClr val="9E3611"/>
              </a:buClr>
            </a:pPr>
            <a:endParaRPr lang="pt-BR"/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02DA5AB4-FE82-867D-21CE-2767F4DAA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38" y="3898738"/>
            <a:ext cx="4160874" cy="2764199"/>
          </a:xfrm>
          <a:prstGeom prst="rect">
            <a:avLst/>
          </a:prstGeom>
        </p:spPr>
      </p:pic>
      <p:pic>
        <p:nvPicPr>
          <p:cNvPr id="9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FE6D052-B38C-CBF5-2FDE-F341D870F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191" y="1684552"/>
            <a:ext cx="5241851" cy="3143338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57407BB-2096-8EF7-E929-7317CA6E2BC5}"/>
              </a:ext>
            </a:extLst>
          </p:cNvPr>
          <p:cNvSpPr txBox="1">
            <a:spLocks/>
          </p:cNvSpPr>
          <p:nvPr/>
        </p:nvSpPr>
        <p:spPr>
          <a:xfrm>
            <a:off x="1071620" y="2354162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pPr>
              <a:buClr>
                <a:srgbClr val="9E3611"/>
              </a:buClr>
            </a:pPr>
            <a:r>
              <a:rPr lang="pt-BR">
                <a:ea typeface="+mn-lt"/>
                <a:cs typeface="+mn-lt"/>
              </a:rPr>
              <a:t>Regulações podem atrasar novas ideias</a:t>
            </a:r>
            <a:endParaRPr lang="en-US">
              <a:ea typeface="+mn-lt"/>
              <a:cs typeface="+mn-lt"/>
            </a:endParaRPr>
          </a:p>
          <a:p>
            <a:pPr>
              <a:buClr>
                <a:srgbClr val="9E3611"/>
              </a:buClr>
            </a:pPr>
            <a:endParaRPr lang="pt-BR"/>
          </a:p>
          <a:p>
            <a:pPr marL="0" indent="0">
              <a:buClr>
                <a:srgbClr val="9E3611"/>
              </a:buClr>
              <a:buNone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76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5BDBD-876D-654F-949D-5220D009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Pesquisa e força de trabalho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C720CC-A27F-5B49-9C71-494371977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D34817">
                  <a:lumMod val="75000"/>
                </a:srgbClr>
              </a:buClr>
            </a:pPr>
            <a:r>
              <a:rPr lang="pt-BR" dirty="0"/>
              <a:t>Governo investindo P&amp;D</a:t>
            </a:r>
          </a:p>
          <a:p>
            <a:pPr>
              <a:buClr>
                <a:srgbClr val="9E3611"/>
              </a:buClr>
            </a:pPr>
            <a:r>
              <a:rPr lang="pt-BR" dirty="0"/>
              <a:t>  Investimento =   Crescimento Econômico</a:t>
            </a:r>
          </a:p>
          <a:p>
            <a:pPr>
              <a:buClr>
                <a:srgbClr val="9E3611"/>
              </a:buClr>
            </a:pPr>
            <a:r>
              <a:rPr lang="pt-BR" dirty="0"/>
              <a:t>Baixo investimento do setor privado</a:t>
            </a:r>
          </a:p>
          <a:p>
            <a:pPr>
              <a:buClr>
                <a:srgbClr val="9E3611"/>
              </a:buClr>
            </a:pPr>
            <a:endParaRPr lang="pt-BR" dirty="0"/>
          </a:p>
          <a:p>
            <a:pPr>
              <a:buClr>
                <a:srgbClr val="9E3611"/>
              </a:buClr>
            </a:pPr>
            <a:r>
              <a:rPr lang="pt-BR" dirty="0"/>
              <a:t>Maior ênfase educacional em IA nos STEM</a:t>
            </a:r>
          </a:p>
          <a:p>
            <a:pPr>
              <a:buClr>
                <a:srgbClr val="9E3611"/>
              </a:buClr>
            </a:pPr>
            <a:r>
              <a:rPr lang="pt-BR" dirty="0"/>
              <a:t>Mais oportunidades para minorias</a:t>
            </a:r>
          </a:p>
          <a:p>
            <a:pPr>
              <a:buClr>
                <a:srgbClr val="9E3611"/>
              </a:buClr>
            </a:pPr>
            <a:r>
              <a:rPr lang="pt-BR" dirty="0"/>
              <a:t>Formação de trabalhadores habilidosos e distintos</a:t>
            </a:r>
          </a:p>
          <a:p>
            <a:pPr>
              <a:buClr>
                <a:srgbClr val="9E3611"/>
              </a:buClr>
            </a:pPr>
            <a:endParaRPr lang="pt-BR" dirty="0"/>
          </a:p>
        </p:txBody>
      </p:sp>
      <p:sp>
        <p:nvSpPr>
          <p:cNvPr id="5" name="Seta: para Cima 4">
            <a:extLst>
              <a:ext uri="{FF2B5EF4-FFF2-40B4-BE49-F238E27FC236}">
                <a16:creationId xmlns:a16="http://schemas.microsoft.com/office/drawing/2014/main" id="{52F46EEC-38A0-A743-772C-5EC92792B450}"/>
              </a:ext>
            </a:extLst>
          </p:cNvPr>
          <p:cNvSpPr/>
          <p:nvPr/>
        </p:nvSpPr>
        <p:spPr>
          <a:xfrm>
            <a:off x="1327231" y="2573548"/>
            <a:ext cx="129396" cy="2587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Cima 5">
            <a:extLst>
              <a:ext uri="{FF2B5EF4-FFF2-40B4-BE49-F238E27FC236}">
                <a16:creationId xmlns:a16="http://schemas.microsoft.com/office/drawing/2014/main" id="{D7213412-8254-DB46-D87E-13C87B9BB7FD}"/>
              </a:ext>
            </a:extLst>
          </p:cNvPr>
          <p:cNvSpPr/>
          <p:nvPr/>
        </p:nvSpPr>
        <p:spPr>
          <a:xfrm>
            <a:off x="3250452" y="2573547"/>
            <a:ext cx="129396" cy="2587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35A9697-8D08-116E-CC54-E10DE4D5B1D6}"/>
              </a:ext>
            </a:extLst>
          </p:cNvPr>
          <p:cNvSpPr txBox="1">
            <a:spLocks/>
          </p:cNvSpPr>
          <p:nvPr/>
        </p:nvSpPr>
        <p:spPr>
          <a:xfrm>
            <a:off x="2134876" y="4710436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/>
          </a:p>
        </p:txBody>
      </p:sp>
      <p:pic>
        <p:nvPicPr>
          <p:cNvPr id="4" name="Imagem 7">
            <a:extLst>
              <a:ext uri="{FF2B5EF4-FFF2-40B4-BE49-F238E27FC236}">
                <a16:creationId xmlns:a16="http://schemas.microsoft.com/office/drawing/2014/main" id="{0F54C144-863D-BDA1-BAB3-616EEC9D2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385" y="2048417"/>
            <a:ext cx="4160874" cy="276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8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F9B8D9-2A0F-48A2-AD9F-81D8C497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00BD4F-C6B0-CC49-8A2D-B4D9A05D4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4400"/>
              <a:t>PAPEL NA ECONOMIA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BC76C7E-BABF-2A55-67FF-DED7E4BAA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65" y="2335080"/>
            <a:ext cx="2187369" cy="2198101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C87506-E39F-1546-A4FB-7B2092F0E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Impacto da Inteligência Artificial na economia é a Automação de processos.</a:t>
            </a:r>
          </a:p>
          <a:p>
            <a:pPr>
              <a:buClr>
                <a:srgbClr val="9E3611"/>
              </a:buClr>
            </a:pPr>
            <a:r>
              <a:rPr lang="pt-BR"/>
              <a:t>Gerará Renda e Custos</a:t>
            </a:r>
          </a:p>
          <a:p>
            <a:pPr>
              <a:buClr>
                <a:srgbClr val="9E3611"/>
              </a:buClr>
            </a:pPr>
            <a:r>
              <a:rPr lang="pt-BR"/>
              <a:t>Potencial para desvalorizar empregos de baixa e média qualificação.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7E20FF-7DA6-46B7-AB0E-E6CBFDD0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E624B6-B9F4-4C3F-9F6E-2182D90EC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710C23B-B5E1-45A6-80F6-55643AC6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359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6376CC-B209-1E4C-AA28-98273390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>
                <a:latin typeface="Rockwell Condensed"/>
              </a:rPr>
              <a:t>IA PARA JUSTIÇA E SEGURANÇA</a:t>
            </a:r>
          </a:p>
        </p:txBody>
      </p:sp>
      <p:pic>
        <p:nvPicPr>
          <p:cNvPr id="4" name="Imagem 4" descr="Uma imagem contendo animal, crustáceo&#10;&#10;Descrição gerada automaticamente">
            <a:extLst>
              <a:ext uri="{FF2B5EF4-FFF2-40B4-BE49-F238E27FC236}">
                <a16:creationId xmlns:a16="http://schemas.microsoft.com/office/drawing/2014/main" id="{8F278E8B-02B0-199E-9F91-DA031A331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437" b="1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BDBF28-228A-C04A-A2CD-DABFBD122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216" y="2320412"/>
            <a:ext cx="5365276" cy="383741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Uso de Inteligência Artificial para decisões sobre pessoas.</a:t>
            </a:r>
          </a:p>
          <a:p>
            <a:pPr>
              <a:buClr>
                <a:srgbClr val="9E3611"/>
              </a:buClr>
            </a:pPr>
            <a:r>
              <a:rPr lang="pt-BR"/>
              <a:t>Reponsabilidade social de um algoritmo.</a:t>
            </a:r>
          </a:p>
          <a:p>
            <a:pPr>
              <a:buClr>
                <a:srgbClr val="9E3611"/>
              </a:buClr>
            </a:pPr>
            <a:r>
              <a:rPr lang="pt-BR"/>
              <a:t>Ambiente Controlado x Mundo Aberto.</a:t>
            </a:r>
          </a:p>
          <a:p>
            <a:pPr>
              <a:buClr>
                <a:srgbClr val="9E3611"/>
              </a:buClr>
            </a:pPr>
            <a:r>
              <a:rPr lang="pt-BR"/>
              <a:t>Tornar menos empírico e mais teórico.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869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Tipo de Madei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ipo de Madei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270</Words>
  <Application>Microsoft Macintosh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Arial</vt:lpstr>
      <vt:lpstr>Calibri</vt:lpstr>
      <vt:lpstr>Rockwell</vt:lpstr>
      <vt:lpstr>Rockwell Condensed</vt:lpstr>
      <vt:lpstr>Rockwell Extra Bold</vt:lpstr>
      <vt:lpstr>Wingdings</vt:lpstr>
      <vt:lpstr>Tipo de Madeira</vt:lpstr>
      <vt:lpstr>Futuro da inteligência artificial</vt:lpstr>
      <vt:lpstr>importância da inteligência artificial</vt:lpstr>
      <vt:lpstr>Estado atual e projeção da inteligência artificial</vt:lpstr>
      <vt:lpstr>Aplicações para o bem público</vt:lpstr>
      <vt:lpstr>Ia no governo federal</vt:lpstr>
      <vt:lpstr>Regulação</vt:lpstr>
      <vt:lpstr>Pesquisa e força de trabalho</vt:lpstr>
      <vt:lpstr>PAPEL NA ECONOMIA</vt:lpstr>
      <vt:lpstr>IA PARA JUSTIÇA E SEGURANÇA</vt:lpstr>
      <vt:lpstr>CONSIDERAÇÕES GLOBAIS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Futuro da inteligência artificial</dc:title>
  <dc:creator>Luiz Eduardo Correa Santoro</dc:creator>
  <cp:lastModifiedBy>Luiz Eduardo Correa Santoro</cp:lastModifiedBy>
  <cp:revision>1</cp:revision>
  <dcterms:created xsi:type="dcterms:W3CDTF">2022-11-29T00:18:45Z</dcterms:created>
  <dcterms:modified xsi:type="dcterms:W3CDTF">2022-11-30T01:57:03Z</dcterms:modified>
</cp:coreProperties>
</file>